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323" r:id="rId9"/>
    <p:sldId id="328" r:id="rId10"/>
    <p:sldId id="329" r:id="rId11"/>
    <p:sldId id="325" r:id="rId12"/>
    <p:sldId id="326" r:id="rId13"/>
    <p:sldId id="327" r:id="rId14"/>
    <p:sldId id="297" r:id="rId15"/>
  </p:sldIdLst>
  <p:sldSz cx="12190413" cy="6859588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Amasis MT Pro Medium" panose="02040604050005020304" pitchFamily="18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7C3B06"/>
    <a:srgbClr val="BA8E67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92" autoAdjust="0"/>
  </p:normalViewPr>
  <p:slideViewPr>
    <p:cSldViewPr>
      <p:cViewPr varScale="1">
        <p:scale>
          <a:sx n="75" d="100"/>
          <a:sy n="75" d="100"/>
        </p:scale>
        <p:origin x="82" y="187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urchavda/coffee-beans-reviews-by-coffee-quality-institu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aryansakhala/coffee-recommend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5310" r="33166" b="24797"/>
          <a:stretch/>
        </p:blipFill>
        <p:spPr>
          <a:xfrm>
            <a:off x="1815633" y="4411744"/>
            <a:ext cx="3734699" cy="233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85" t="27678" r="4969" b="48011"/>
          <a:stretch/>
        </p:blipFill>
        <p:spPr>
          <a:xfrm>
            <a:off x="6645897" y="2349674"/>
            <a:ext cx="384179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35719"/>
            <a:ext cx="1158089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Since the numerical predictors are still highly correlated, we decided to use only the categorical predictors.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apply Multiple Linear, </a:t>
            </a:r>
            <a:r>
              <a:rPr lang="en-US" sz="3000" dirty="0" err="1"/>
              <a:t>Losso</a:t>
            </a:r>
            <a:r>
              <a:rPr lang="en-US" sz="3000" dirty="0"/>
              <a:t>, Ridge Regression to our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create </a:t>
            </a:r>
            <a:r>
              <a:rPr lang="en-US" altLang="en-US" sz="3000" dirty="0"/>
              <a:t>a baseline model that simply making prediction as the mean rating from the training set to compare the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We did not apply a polynomial regression because our predictors          consist entirely of 0s and 1s.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At the end, we also include interaction terms with predictors with         stronger effect.</a:t>
            </a:r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31" y="1599251"/>
            <a:ext cx="11462349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following table summarizes the performance of each model we mentioned earlier.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applied these models to the test data set and got the mean square error (MSE) and mean absolute error (MAE).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1F78CAF-320A-3D14-3FBC-AEB7EF72D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7" y="3213771"/>
            <a:ext cx="6754022" cy="32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39072"/>
            <a:ext cx="1097137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Our second models reveals which features are associated with higher consumer rating.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general, lighter roast has more positive effect on the rating while      darker roast tends to lower the 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Africa/Arabia coffee tended to rate higher, while Caribbean coffees rated slightly lower.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Features like Organic, fair trade, decaffeination, and blends</a:t>
            </a:r>
            <a:r>
              <a:rPr lang="ko-KR" altLang="en-US" sz="2800" dirty="0"/>
              <a:t> </a:t>
            </a:r>
            <a:r>
              <a:rPr lang="en-US" altLang="ko-KR" sz="2800" dirty="0"/>
              <a:t>does</a:t>
            </a:r>
            <a:r>
              <a:rPr lang="ko-KR" altLang="en-US" sz="2800" dirty="0"/>
              <a:t> </a:t>
            </a:r>
            <a:r>
              <a:rPr lang="en-US" altLang="ko-KR" sz="2800" dirty="0"/>
              <a:t>not</a:t>
            </a:r>
            <a:r>
              <a:rPr lang="ko-KR" altLang="en-US" sz="2800" dirty="0"/>
              <a:t> </a:t>
            </a:r>
            <a:r>
              <a:rPr lang="en-US" altLang="ko-KR" sz="2800" dirty="0"/>
              <a:t>affect</a:t>
            </a:r>
            <a:r>
              <a:rPr lang="ko-KR" altLang="en-US" sz="2800" dirty="0"/>
              <a:t> </a:t>
            </a:r>
            <a:r>
              <a:rPr lang="en-US" altLang="ko-KR" sz="2800" dirty="0"/>
              <a:t>the</a:t>
            </a:r>
            <a:r>
              <a:rPr lang="ko-KR" altLang="en-US" sz="2800" dirty="0"/>
              <a:t> </a:t>
            </a:r>
            <a:r>
              <a:rPr lang="en-US" altLang="ko-KR" sz="2800" dirty="0"/>
              <a:t>rating</a:t>
            </a:r>
            <a:r>
              <a:rPr lang="ko-KR" altLang="en-US" sz="2800" dirty="0"/>
              <a:t> </a:t>
            </a:r>
            <a:r>
              <a:rPr lang="en-US" altLang="ko-KR" sz="2800" dirty="0"/>
              <a:t>that</a:t>
            </a:r>
            <a:r>
              <a:rPr lang="ko-KR" altLang="en-US" sz="2800" dirty="0"/>
              <a:t> </a:t>
            </a:r>
            <a:r>
              <a:rPr lang="en-US" altLang="ko-KR" sz="2800" dirty="0"/>
              <a:t>much.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86694" y="2205658"/>
            <a:ext cx="4464495" cy="909816"/>
          </a:xfrm>
        </p:spPr>
        <p:txBody>
          <a:bodyPr/>
          <a:lstStyle/>
          <a:p>
            <a:r>
              <a:rPr lang="en-US" altLang="ko-KR" b="1" dirty="0">
                <a:solidFill>
                  <a:srgbClr val="FCD5B5"/>
                </a:solidFill>
              </a:rPr>
              <a:t>THANK  YOU</a:t>
            </a:r>
            <a:endParaRPr lang="ko-KR" altLang="en-US" b="1" dirty="0">
              <a:solidFill>
                <a:srgbClr val="FCD5B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46934" y="2078867"/>
            <a:ext cx="6984776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 it is important to have a further study on coffee   recommendation for the coffee lovers around the world.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483218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54359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 altitude/ bean processing method.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Predicting the overall rating based on other features.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2B6-7252-290F-3C5E-92DDAA37E2E0}"/>
              </a:ext>
            </a:extLst>
          </p:cNvPr>
          <p:cNvSpPr txBox="1"/>
          <p:nvPr/>
        </p:nvSpPr>
        <p:spPr>
          <a:xfrm>
            <a:off x="5447134" y="5950074"/>
            <a:ext cx="663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Source:</a:t>
            </a:r>
          </a:p>
          <a:p>
            <a:pPr marL="457200" indent="-457200">
              <a:buAutoNum type="arabicPeriod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3"/>
              </a:rPr>
              <a:t>https://www.kaggle.com/datasets/ankurchavda/coffee-beans-reviews-by-coffee-quality-institute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4"/>
              </a:rPr>
              <a:t>https://www.kaggle.com/datasets/aryansakhala/coffee-recommendation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974" y="274571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4395" y="2061642"/>
            <a:ext cx="4680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We removed irrelevant columns and  any entry missing review scores or    information on the country of origin.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a portion of </a:t>
            </a:r>
            <a:r>
              <a:rPr lang="en-US" alt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   exploring the relationships between   variables can be seen on the right.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can be       separated from others, many of        them are highly overlapping each    other.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19765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Applying several supervised learning models to the clean data including</a:t>
            </a:r>
          </a:p>
          <a:p>
            <a:pPr marL="0" indent="0"/>
            <a:r>
              <a:rPr lang="en-US" sz="2400" dirty="0"/>
              <a:t>      1.  K-nearest neighbors</a:t>
            </a:r>
          </a:p>
          <a:p>
            <a:pPr marL="0" indent="0"/>
            <a:r>
              <a:rPr lang="en-US" sz="2400" dirty="0"/>
              <a:t>      2.  Decision Tree</a:t>
            </a:r>
          </a:p>
          <a:p>
            <a:pPr marL="0" indent="0"/>
            <a:r>
              <a:rPr lang="en-US" sz="2400" dirty="0"/>
              <a:t>      3.  Random Forest</a:t>
            </a:r>
          </a:p>
          <a:p>
            <a:pPr marL="0" indent="0"/>
            <a:r>
              <a:rPr lang="en-US" sz="2400" dirty="0"/>
              <a:t>      4.  AdaBoost</a:t>
            </a:r>
          </a:p>
          <a:p>
            <a:pPr marL="0" indent="0"/>
            <a:r>
              <a:rPr lang="en-US" sz="2400" dirty="0"/>
              <a:t>      5.  Support 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accuracy </a:t>
            </a:r>
            <a:r>
              <a:rPr lang="en-US" altLang="en-US" sz="2400" dirty="0"/>
              <a:t>as a base metric to compare the models. However, the accuracy is around 30 – 35% for all the model described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Upon reflection, we think several factors cause the low accuracy of the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correlation between each predictors are pretty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classification models tend to place the samples into the categories with the  largest number of samples. Since the data overlaps a lot. This leads to the low   accuracy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We conclude that the Coffee Quality Institute ratings do not differ significantly   between different countries, growth altitudes, or processing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6311230" y="1816001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5594005" y="2421682"/>
            <a:ext cx="5986888" cy="4062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6EC95-F450-8CC7-7CCB-FA4EB815F500}"/>
              </a:ext>
            </a:extLst>
          </p:cNvPr>
          <p:cNvSpPr txBox="1"/>
          <p:nvPr/>
        </p:nvSpPr>
        <p:spPr>
          <a:xfrm>
            <a:off x="694606" y="2637706"/>
            <a:ext cx="4680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this data contains </a:t>
            </a:r>
            <a:r>
              <a:rPr lang="en-US" altLang="ko-K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4,677 x 21 reviews and we separate the data into training (80%) and test set (20%).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The distribution of rating is slightly   left-skewed.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6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13415</TotalTime>
  <Words>696</Words>
  <Application>Microsoft Office PowerPoint</Application>
  <PresentationFormat>Custom</PresentationFormat>
  <Paragraphs>75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Calibri Light</vt:lpstr>
      <vt:lpstr>Arial</vt:lpstr>
      <vt:lpstr>Noto Sans</vt:lpstr>
      <vt:lpstr>굴림체</vt:lpstr>
      <vt:lpstr>Amasis MT Pro Medium</vt:lpstr>
      <vt:lpstr>맑은 고딕</vt:lpstr>
      <vt:lpstr>Office 테마</vt:lpstr>
      <vt:lpstr>Rating Coffee</vt:lpstr>
      <vt:lpstr>PowerPoint Presentation</vt:lpstr>
      <vt:lpstr>The First Trial</vt:lpstr>
      <vt:lpstr>EDA</vt:lpstr>
      <vt:lpstr>Mode Training</vt:lpstr>
      <vt:lpstr>Conclusion</vt:lpstr>
      <vt:lpstr>PowerPoint Presentation</vt:lpstr>
      <vt:lpstr>Exploratory Data Analysis</vt:lpstr>
      <vt:lpstr>Exploratory Data Analysis</vt:lpstr>
      <vt:lpstr>Exploratory Data Analysis</vt:lpstr>
      <vt:lpstr>Model Training</vt:lpstr>
      <vt:lpstr>Model Result</vt:lpstr>
      <vt:lpstr>Key Takeaways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Ching Lung Hsu</cp:lastModifiedBy>
  <cp:revision>19</cp:revision>
  <dcterms:created xsi:type="dcterms:W3CDTF">2010-02-01T08:03:16Z</dcterms:created>
  <dcterms:modified xsi:type="dcterms:W3CDTF">2022-06-03T21:43:42Z</dcterms:modified>
  <cp:category>www.slidemembers.com</cp:category>
</cp:coreProperties>
</file>